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40;&#1041;&#1054;&#1058;&#1050;&#1040;_&#1087;&#1086;&#1076;\&#1052;&#1045;&#1044;&#1030;&#1040;&#1043;&#1056;&#1040;&#1052;&#1054;&#1058;&#1053;&#1030;&#1057;&#1058;&#1068;_2019_2021\&#1040;&#1059;&#1055;%202019_2021\&#1057;&#1054;&#1042;&#1045;&#1053;&#1050;&#1054;%20&#1054;&#1057;\&#1054;&#1087;&#1080;&#1090;&#1091;&#1074;&#1072;&#1085;&#1085;&#1103;%20&#1072;&#1091;&#1076;&#1080;&#1090;&#1086;&#1088;&#1110;&#1111;%20&#1040;&#1059;&#1055;\&#1042;&#1080;&#1074;&#1095;&#1077;&#1085;&#1085;&#1103;%20&#1087;&#1086;&#1090;&#1088;&#1077;&#1073;%20&#1090;&#1072;%20&#1110;&#1085;&#1090;&#1077;&#1088;&#1077;&#1089;&#1110;&#1074;%20&#1072;&#1091;&#1076;&#1080;&#1090;&#1086;&#1088;&#1110;&#1111;%20&#1040;&#1059;&#1055;%20(Responses)_1037_la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40;&#1041;&#1054;&#1058;&#1050;&#1040;_&#1087;&#1086;&#1076;\&#1052;&#1045;&#1044;&#1030;&#1040;&#1043;&#1056;&#1040;&#1052;&#1054;&#1058;&#1053;&#1030;&#1057;&#1058;&#1068;_2019_2021\&#1040;&#1059;&#1055;%202019_2021\&#1057;&#1054;&#1042;&#1045;&#1053;&#1050;&#1054;%20&#1054;&#1057;\&#1054;&#1087;&#1080;&#1090;&#1091;&#1074;&#1072;&#1085;&#1085;&#1103;%20&#1072;&#1091;&#1076;&#1080;&#1090;&#1086;&#1088;&#1110;&#1111;%20&#1040;&#1059;&#1055;\&#1042;&#1080;&#1074;&#1095;&#1077;&#1085;&#1085;&#1103;%20&#1087;&#1086;&#1090;&#1088;&#1077;&#1073;%20&#1090;&#1072;%20&#1110;&#1085;&#1090;&#1077;&#1088;&#1077;&#1089;&#1110;&#1074;%20&#1072;&#1091;&#1076;&#1080;&#1090;&#1086;&#1088;&#1110;&#1111;%20&#1040;&#1059;&#1055;%20(Responses)_1037_la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40;&#1041;&#1054;&#1058;&#1050;&#1040;_&#1087;&#1086;&#1076;\&#1052;&#1045;&#1044;&#1030;&#1040;&#1043;&#1056;&#1040;&#1052;&#1054;&#1058;&#1053;&#1030;&#1057;&#1058;&#1068;_2019_2021\&#1040;&#1059;&#1055;%202019_2021\&#1057;&#1054;&#1042;&#1045;&#1053;&#1050;&#1054;%20&#1054;&#1057;\&#1054;&#1087;&#1080;&#1090;&#1091;&#1074;&#1072;&#1085;&#1085;&#1103;%20&#1072;&#1091;&#1076;&#1080;&#1090;&#1086;&#1088;&#1110;&#1111;%20&#1040;&#1059;&#1055;\&#1042;&#1080;&#1074;&#1095;&#1077;&#1085;&#1085;&#1103;%20&#1087;&#1086;&#1090;&#1088;&#1077;&#1073;%20&#1090;&#1072;%20&#1110;&#1085;&#1090;&#1077;&#1088;&#1077;&#1089;&#1110;&#1074;%20&#1072;&#1091;&#1076;&#1080;&#1090;&#1086;&#1088;&#1110;&#1111;%20&#1040;&#1059;&#1055;%20(Responses)_1037_las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40;&#1041;&#1054;&#1058;&#1050;&#1040;_&#1087;&#1086;&#1076;\&#1052;&#1045;&#1044;&#1030;&#1040;&#1043;&#1056;&#1040;&#1052;&#1054;&#1058;&#1053;&#1030;&#1057;&#1058;&#1068;_2019_2021\&#1040;&#1059;&#1055;%202019_2021\&#1057;&#1054;&#1042;&#1045;&#1053;&#1050;&#1054;%20&#1054;&#1057;\&#1054;&#1087;&#1080;&#1090;&#1091;&#1074;&#1072;&#1085;&#1085;&#1103;%20&#1072;&#1091;&#1076;&#1080;&#1090;&#1086;&#1088;&#1110;&#1111;%20&#1040;&#1059;&#1055;\&#1042;&#1080;&#1074;&#1095;&#1077;&#1085;&#1085;&#1103;%20&#1087;&#1086;&#1090;&#1088;&#1077;&#1073;%20&#1090;&#1072;%20&#1110;&#1085;&#1090;&#1077;&#1088;&#1077;&#1089;&#1110;&#1074;%20&#1072;&#1091;&#1076;&#1080;&#1090;&#1086;&#1088;&#1110;&#1111;%20&#1040;&#1059;&#1055;%20(Responses)_1037_las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знайомство з АУП</a:t>
            </a:r>
          </a:p>
        </c:rich>
      </c:tx>
      <c:layout>
        <c:manualLayout>
          <c:xMode val="edge"/>
          <c:yMode val="edge"/>
          <c:x val="0.55317828312788342"/>
          <c:y val="2.35217128251984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B6D-44C8-8D56-94BE137B0C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B6D-44C8-8D56-94BE137B0C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B6D-44C8-8D56-94BE137B0C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B6D-44C8-8D56-94BE137B0C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B6D-44C8-8D56-94BE137B0C6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B6D-44C8-8D56-94BE137B0C6D}"/>
                </c:ext>
              </c:extLst>
            </c:dLbl>
            <c:dLbl>
              <c:idx val="1"/>
              <c:layout>
                <c:manualLayout>
                  <c:x val="0.45501551189245087"/>
                  <c:y val="-0.10243802499487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6D-44C8-8D56-94BE137B0C6D}"/>
                </c:ext>
              </c:extLst>
            </c:dLbl>
            <c:dLbl>
              <c:idx val="2"/>
              <c:layout>
                <c:manualLayout>
                  <c:x val="0"/>
                  <c:y val="-0.151608276992419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6D-44C8-8D56-94BE137B0C6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B6D-44C8-8D56-94BE137B0C6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7B6D-44C8-8D56-94BE137B0C6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знайомство!$A$114:$A$118</c:f>
              <c:strCache>
                <c:ptCount val="5"/>
                <c:pt idx="0">
                  <c:v>самостійно в мережі</c:v>
                </c:pt>
                <c:pt idx="1">
                  <c:v>від колег чи знайомих</c:v>
                </c:pt>
                <c:pt idx="2">
                  <c:v>за дорученням керівництва</c:v>
                </c:pt>
                <c:pt idx="3">
                  <c:v>іншим чином</c:v>
                </c:pt>
                <c:pt idx="4">
                  <c:v>важко відповісти</c:v>
                </c:pt>
              </c:strCache>
            </c:strRef>
          </c:cat>
          <c:val>
            <c:numRef>
              <c:f>знайомство!$B$114:$B$118</c:f>
              <c:numCache>
                <c:formatCode>General</c:formatCode>
                <c:ptCount val="5"/>
                <c:pt idx="0">
                  <c:v>341</c:v>
                </c:pt>
                <c:pt idx="1">
                  <c:v>371</c:v>
                </c:pt>
                <c:pt idx="2">
                  <c:v>186</c:v>
                </c:pt>
                <c:pt idx="3">
                  <c:v>108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6D-44C8-8D56-94BE137B0C6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Відвідані заходи ауп</a:t>
            </a:r>
          </a:p>
        </c:rich>
      </c:tx>
      <c:layout>
        <c:manualLayout>
          <c:xMode val="edge"/>
          <c:yMode val="edge"/>
          <c:x val="0.5833123359580052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8A7-4396-9D0D-CE93F2C3FB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8A7-4396-9D0D-CE93F2C3FB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8A7-4396-9D0D-CE93F2C3FB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8A7-4396-9D0D-CE93F2C3FB2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8A7-4396-9D0D-CE93F2C3FB2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8A7-4396-9D0D-CE93F2C3FB2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8A7-4396-9D0D-CE93F2C3FB2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8A7-4396-9D0D-CE93F2C3FB2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'відвідані заходи'!$A$12:$A$15</c:f>
              <c:strCache>
                <c:ptCount val="4"/>
                <c:pt idx="0">
                  <c:v>1-2 заходи</c:v>
                </c:pt>
                <c:pt idx="1">
                  <c:v>3-6 заходів</c:v>
                </c:pt>
                <c:pt idx="2">
                  <c:v>7+ заходів</c:v>
                </c:pt>
                <c:pt idx="3">
                  <c:v>важко відповісти</c:v>
                </c:pt>
              </c:strCache>
            </c:strRef>
          </c:cat>
          <c:val>
            <c:numRef>
              <c:f>'відвідані заходи'!$B$12:$B$15</c:f>
              <c:numCache>
                <c:formatCode>General</c:formatCode>
                <c:ptCount val="4"/>
                <c:pt idx="0">
                  <c:v>329</c:v>
                </c:pt>
                <c:pt idx="1">
                  <c:v>407</c:v>
                </c:pt>
                <c:pt idx="2">
                  <c:v>237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A7-4396-9D0D-CE93F2C3FB2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Ознайомлення</a:t>
            </a:r>
            <a:r>
              <a:rPr lang="ru-RU" sz="1400" baseline="0"/>
              <a:t> з виданнями ауп</a:t>
            </a:r>
            <a:endParaRPr lang="ru-RU" sz="1400"/>
          </a:p>
        </c:rich>
      </c:tx>
      <c:layout>
        <c:manualLayout>
          <c:xMode val="edge"/>
          <c:yMode val="edge"/>
          <c:x val="0.28034711286089237"/>
          <c:y val="2.7777700898108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22367493439618547"/>
          <c:w val="0.87222222222222212"/>
          <c:h val="0.7213486193276829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59D-487B-BE6B-5BB72B054E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59D-487B-BE6B-5BB72B054E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59D-487B-BE6B-5BB72B054E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59D-487B-BE6B-5BB72B054E0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59D-487B-BE6B-5BB72B054E0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59D-487B-BE6B-5BB72B054E0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59D-487B-BE6B-5BB72B054E06}"/>
                </c:ext>
              </c:extLst>
            </c:dLbl>
            <c:dLbl>
              <c:idx val="3"/>
              <c:layout>
                <c:manualLayout>
                  <c:x val="-3.3333333333333333E-2"/>
                  <c:y val="4.39318979479306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59D-487B-BE6B-5BB72B054E0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'кількість видань'!$A$12:$A$15</c:f>
              <c:strCache>
                <c:ptCount val="4"/>
                <c:pt idx="0">
                  <c:v>1-2 видання</c:v>
                </c:pt>
                <c:pt idx="1">
                  <c:v>3-6 видань</c:v>
                </c:pt>
                <c:pt idx="2">
                  <c:v>7+ видань</c:v>
                </c:pt>
                <c:pt idx="3">
                  <c:v>важко відповісти</c:v>
                </c:pt>
              </c:strCache>
            </c:strRef>
          </c:cat>
          <c:val>
            <c:numRef>
              <c:f>'кількість видань'!$B$12:$B$15</c:f>
              <c:numCache>
                <c:formatCode>General</c:formatCode>
                <c:ptCount val="4"/>
                <c:pt idx="0">
                  <c:v>217</c:v>
                </c:pt>
                <c:pt idx="1">
                  <c:v>321</c:v>
                </c:pt>
                <c:pt idx="2">
                  <c:v>379</c:v>
                </c:pt>
                <c:pt idx="3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9D-487B-BE6B-5BB72B054E0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робота з тематикою мо</a:t>
            </a:r>
            <a:r>
              <a:rPr lang="ru-RU" baseline="0"/>
              <a:t> та м</a:t>
            </a:r>
            <a:r>
              <a:rPr lang="ru-RU"/>
              <a:t>г</a:t>
            </a:r>
          </a:p>
        </c:rich>
      </c:tx>
      <c:layout>
        <c:manualLayout>
          <c:xMode val="edge"/>
          <c:yMode val="edge"/>
          <c:x val="0.6659930008748905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38888888888889"/>
          <c:y val="0.30179389034703991"/>
          <c:w val="0.81388888888888888"/>
          <c:h val="0.662152960046660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A9A-4B9F-85E2-F9BC2755BA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A9A-4B9F-85E2-F9BC2755BA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A9A-4B9F-85E2-F9BC2755BA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A9A-4B9F-85E2-F9BC2755BAC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A9A-4B9F-85E2-F9BC2755BAC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A9A-4B9F-85E2-F9BC2755BAC4}"/>
                </c:ext>
              </c:extLst>
            </c:dLbl>
            <c:dLbl>
              <c:idx val="2"/>
              <c:layout>
                <c:manualLayout>
                  <c:x val="-4.7222222222222221E-2"/>
                  <c:y val="4.62962962962962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A9A-4B9F-85E2-F9BC2755BAC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A9A-4B9F-85E2-F9BC2755BAC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'робота з МГ'!$A$12:$A$15</c:f>
              <c:strCache>
                <c:ptCount val="4"/>
                <c:pt idx="0">
                  <c:v>так, постійно працюю</c:v>
                </c:pt>
                <c:pt idx="1">
                  <c:v>так, час від часу працюю</c:v>
                </c:pt>
                <c:pt idx="2">
                  <c:v>ні, не працюю</c:v>
                </c:pt>
                <c:pt idx="3">
                  <c:v>важко відповісти</c:v>
                </c:pt>
              </c:strCache>
            </c:strRef>
          </c:cat>
          <c:val>
            <c:numRef>
              <c:f>'робота з МГ'!$B$12:$B$15</c:f>
              <c:numCache>
                <c:formatCode>General</c:formatCode>
                <c:ptCount val="4"/>
                <c:pt idx="0">
                  <c:v>423</c:v>
                </c:pt>
                <c:pt idx="1">
                  <c:v>507</c:v>
                </c:pt>
                <c:pt idx="2">
                  <c:v>76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9A-4B9F-85E2-F9BC2755BAC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3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1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0148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30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3844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964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75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7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0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7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9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22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45BC3-E475-490F-A50E-E17D37702C58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0C65DB-71F5-4406-A599-1031548921A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96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ЗАПРОВАДЖЕННЯ МЕДІАОСВІТИ В </a:t>
            </a:r>
            <a:r>
              <a:rPr lang="uk-UA" dirty="0" smtClean="0"/>
              <a:t>УКРАЇНІ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УСПІХИ, ПРОБЛЕМИ ТА ПЕРСПЕКТИВИ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022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471948"/>
            <a:ext cx="8596668" cy="58403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Н</a:t>
            </a:r>
            <a:r>
              <a:rPr lang="uk-UA" dirty="0" smtClean="0"/>
              <a:t>айбільш </a:t>
            </a:r>
            <a:r>
              <a:rPr lang="uk-UA" dirty="0"/>
              <a:t>часто згадуваними аудиторіями, на які наші респонденти транслювали свої МО-знання, виявились «освітяни» (55%), «сім</a:t>
            </a:r>
            <a:r>
              <a:rPr lang="ru-RU" dirty="0"/>
              <a:t>’</a:t>
            </a:r>
            <a:r>
              <a:rPr lang="uk-UA" dirty="0"/>
              <a:t>я, друзі та приватне оточення» (48%) та «молодь» (41</a:t>
            </a:r>
            <a:r>
              <a:rPr lang="uk-UA" dirty="0" smtClean="0"/>
              <a:t>%):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pPr algn="just"/>
            <a:r>
              <a:rPr lang="uk-UA" dirty="0" smtClean="0"/>
              <a:t>За </a:t>
            </a:r>
            <a:r>
              <a:rPr lang="uk-UA" dirty="0"/>
              <a:t>кількістю такі аудиторії становлять 50-300 осіб (40%), 10-50 осіб (27%), більше 300 осіб – у 16% </a:t>
            </a:r>
            <a:r>
              <a:rPr lang="uk-UA" dirty="0" smtClean="0"/>
              <a:t>опитаних.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313" y="1433799"/>
            <a:ext cx="6188710" cy="4049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3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471949"/>
            <a:ext cx="8596668" cy="5569414"/>
          </a:xfrm>
        </p:spPr>
        <p:txBody>
          <a:bodyPr/>
          <a:lstStyle/>
          <a:p>
            <a:pPr algn="just"/>
            <a:r>
              <a:rPr lang="uk-UA" b="1" dirty="0"/>
              <a:t>І</a:t>
            </a:r>
            <a:r>
              <a:rPr lang="uk-UA" b="1" dirty="0" smtClean="0"/>
              <a:t>ндекс </a:t>
            </a:r>
            <a:r>
              <a:rPr lang="uk-UA" b="1" dirty="0"/>
              <a:t>запровадження МО</a:t>
            </a:r>
            <a:r>
              <a:rPr lang="uk-UA" dirty="0"/>
              <a:t> (що має діапазон 0-25 балів) має </a:t>
            </a:r>
            <a:r>
              <a:rPr lang="uk-UA" b="1" i="1" dirty="0"/>
              <a:t>середнє значення 8,86 балів</a:t>
            </a:r>
            <a:r>
              <a:rPr lang="uk-UA" dirty="0"/>
              <a:t> (серед 1029 опитаних), мінімальне значення - 0 (у 12 осіб), а максимальне - 22 (1 особа). У розрізі регіонів це виглядає наступним чином (дані </a:t>
            </a:r>
            <a:r>
              <a:rPr lang="uk-UA" dirty="0" smtClean="0"/>
              <a:t>впорядковано </a:t>
            </a:r>
            <a:r>
              <a:rPr lang="uk-UA" dirty="0"/>
              <a:t>за значенням індексу</a:t>
            </a:r>
            <a:r>
              <a:rPr lang="uk-UA" dirty="0" smtClean="0"/>
              <a:t>):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10" y="1938337"/>
            <a:ext cx="5822315" cy="389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976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501445"/>
            <a:ext cx="8596668" cy="5539917"/>
          </a:xfrm>
        </p:spPr>
        <p:txBody>
          <a:bodyPr/>
          <a:lstStyle/>
          <a:p>
            <a:r>
              <a:rPr lang="uk-UA" b="1" dirty="0"/>
              <a:t>Індекс взаємодії з АУП</a:t>
            </a:r>
            <a:r>
              <a:rPr lang="uk-UA" dirty="0"/>
              <a:t> (з діапазоном 0-9) має </a:t>
            </a:r>
            <a:r>
              <a:rPr lang="uk-UA" b="1" i="1" dirty="0"/>
              <a:t>середнє значення 5,17 балів</a:t>
            </a:r>
            <a:r>
              <a:rPr lang="uk-UA" dirty="0"/>
              <a:t> (серед 1029 опитаних), мінімальне значення 0 балів (у 12 осіб), максимальне - 9 (63 особи). А в розрізі регіонів наступні дані: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083" y="1546594"/>
            <a:ext cx="5805170" cy="3971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021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5239"/>
          </a:xfrm>
        </p:spPr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474839"/>
            <a:ext cx="8596668" cy="4566523"/>
          </a:xfrm>
        </p:spPr>
        <p:txBody>
          <a:bodyPr/>
          <a:lstStyle/>
          <a:p>
            <a:pPr algn="just"/>
            <a:r>
              <a:rPr lang="uk-UA" dirty="0"/>
              <a:t>В</a:t>
            </a:r>
            <a:r>
              <a:rPr lang="uk-UA" dirty="0" smtClean="0"/>
              <a:t> </a:t>
            </a:r>
            <a:r>
              <a:rPr lang="uk-UA" dirty="0"/>
              <a:t>Україні </a:t>
            </a:r>
            <a:r>
              <a:rPr lang="uk-UA" b="1" dirty="0"/>
              <a:t>дедалі більше стає МО-агентів</a:t>
            </a:r>
            <a:r>
              <a:rPr lang="uk-UA" dirty="0"/>
              <a:t>, які або мають постійну інституційну підтримку, або самостійно ініціюють та запроваджують певні аспекти </a:t>
            </a:r>
            <a:r>
              <a:rPr lang="uk-UA" dirty="0" err="1"/>
              <a:t>медіаосвітньої</a:t>
            </a:r>
            <a:r>
              <a:rPr lang="uk-UA" dirty="0"/>
              <a:t> </a:t>
            </a:r>
            <a:r>
              <a:rPr lang="uk-UA" dirty="0" smtClean="0"/>
              <a:t>діяльності.</a:t>
            </a:r>
          </a:p>
          <a:p>
            <a:pPr algn="just"/>
            <a:r>
              <a:rPr lang="uk-UA" dirty="0"/>
              <a:t>Україна </a:t>
            </a:r>
            <a:r>
              <a:rPr lang="uk-UA" dirty="0" smtClean="0"/>
              <a:t>лише </a:t>
            </a:r>
            <a:r>
              <a:rPr lang="uk-UA" dirty="0"/>
              <a:t>наближається до </a:t>
            </a:r>
            <a:r>
              <a:rPr lang="uk-UA" b="1" dirty="0"/>
              <a:t>середини шляху</a:t>
            </a:r>
            <a:r>
              <a:rPr lang="uk-UA" dirty="0"/>
              <a:t>,</a:t>
            </a:r>
            <a:r>
              <a:rPr lang="uk-UA" b="1" dirty="0"/>
              <a:t> </a:t>
            </a:r>
            <a:r>
              <a:rPr lang="uk-UA" dirty="0"/>
              <a:t>який необхідно пройти для </a:t>
            </a:r>
            <a:r>
              <a:rPr lang="uk-UA" b="1" dirty="0"/>
              <a:t>масового формування критичного мислення та навичок кваліфікованої роботи з </a:t>
            </a:r>
            <a:r>
              <a:rPr lang="uk-UA" b="1" dirty="0" err="1" smtClean="0"/>
              <a:t>медіаджерелами</a:t>
            </a:r>
            <a:r>
              <a:rPr lang="uk-UA" dirty="0"/>
              <a:t>.</a:t>
            </a:r>
            <a:endParaRPr lang="uk-UA" dirty="0" smtClean="0"/>
          </a:p>
          <a:p>
            <a:pPr algn="just"/>
            <a:r>
              <a:rPr lang="uk-UA" b="1" dirty="0"/>
              <a:t>Освіта та самоосвіта зі сфери МО дедалі більше шириться неформальним чином</a:t>
            </a:r>
            <a:r>
              <a:rPr lang="uk-UA" dirty="0"/>
              <a:t>, - про це свідчать дані щодо якісного складу аудиторій, на які наші респонденти розповсюджують свої </a:t>
            </a:r>
            <a:r>
              <a:rPr lang="uk-UA" dirty="0" smtClean="0"/>
              <a:t>МО-знання.</a:t>
            </a:r>
          </a:p>
          <a:p>
            <a:pPr algn="just"/>
            <a:r>
              <a:rPr lang="uk-UA" dirty="0"/>
              <a:t>П</a:t>
            </a:r>
            <a:r>
              <a:rPr lang="uk-UA" dirty="0" smtClean="0"/>
              <a:t>ереважна </a:t>
            </a:r>
            <a:r>
              <a:rPr lang="uk-UA" dirty="0"/>
              <a:t>більшість осіб, отримавши корисний</a:t>
            </a:r>
            <a:r>
              <a:rPr lang="uk-UA" b="1" dirty="0"/>
              <a:t> досвід співпраці з АУП, намагається його ретранслювати</a:t>
            </a:r>
            <a:r>
              <a:rPr lang="uk-UA" dirty="0"/>
              <a:t>, як у професійному, так і в громадському, і в приватному </a:t>
            </a:r>
            <a:r>
              <a:rPr lang="uk-UA" dirty="0" smtClean="0"/>
              <a:t>житті.</a:t>
            </a:r>
          </a:p>
          <a:p>
            <a:pPr algn="just"/>
            <a:r>
              <a:rPr lang="uk-UA" dirty="0"/>
              <a:t>П</a:t>
            </a:r>
            <a:r>
              <a:rPr lang="uk-UA" dirty="0" smtClean="0"/>
              <a:t>ереважна </a:t>
            </a:r>
            <a:r>
              <a:rPr lang="uk-UA" dirty="0"/>
              <a:t>більшість опитаних використовують надалі саме </a:t>
            </a:r>
            <a:r>
              <a:rPr lang="uk-UA" b="1" dirty="0"/>
              <a:t>ресурси АУП для підвищення своїх </a:t>
            </a:r>
            <a:r>
              <a:rPr lang="uk-UA" b="1" dirty="0" smtClean="0"/>
              <a:t>МО-знань</a:t>
            </a:r>
            <a:r>
              <a:rPr lang="uk-UA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49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Вихідні методологічні параметри дослідження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друга хвиля онлайн-опитування (анкетування) аудиторії АУП - працівників навчальних закладів, бібліотек, громадських організацій, медіа та </a:t>
            </a:r>
            <a:r>
              <a:rPr lang="uk-UA" dirty="0" smtClean="0"/>
              <a:t>інших представників </a:t>
            </a:r>
            <a:r>
              <a:rPr lang="uk-UA" dirty="0"/>
              <a:t>МО-руху в Україні </a:t>
            </a:r>
            <a:r>
              <a:rPr lang="uk-UA" dirty="0"/>
              <a:t/>
            </a:r>
            <a:br>
              <a:rPr lang="uk-UA" dirty="0"/>
            </a:br>
            <a:endParaRPr lang="uk-UA" dirty="0" smtClean="0"/>
          </a:p>
          <a:p>
            <a:r>
              <a:rPr lang="uk-UA" dirty="0" smtClean="0"/>
              <a:t>вивчення </a:t>
            </a:r>
            <a:r>
              <a:rPr lang="uk-UA" dirty="0"/>
              <a:t>досвіду, ефективності, проблем та перспектив запровадження </a:t>
            </a:r>
            <a:r>
              <a:rPr lang="uk-UA" dirty="0" err="1"/>
              <a:t>медіаосвіти</a:t>
            </a:r>
            <a:r>
              <a:rPr lang="uk-UA" dirty="0"/>
              <a:t> в </a:t>
            </a:r>
            <a:r>
              <a:rPr lang="uk-UA" dirty="0" smtClean="0"/>
              <a:t>різних </a:t>
            </a:r>
            <a:r>
              <a:rPr lang="uk-UA" dirty="0"/>
              <a:t>організаціях та повсякденних </a:t>
            </a:r>
            <a:r>
              <a:rPr lang="uk-UA" dirty="0" smtClean="0"/>
              <a:t>практиках агентів МО</a:t>
            </a:r>
          </a:p>
          <a:p>
            <a:endParaRPr lang="uk-UA" dirty="0"/>
          </a:p>
          <a:p>
            <a:r>
              <a:rPr lang="uk-UA" dirty="0" smtClean="0"/>
              <a:t>період збору даних: 4 </a:t>
            </a:r>
            <a:r>
              <a:rPr lang="uk-UA" dirty="0"/>
              <a:t>грудня 2020 </a:t>
            </a:r>
            <a:r>
              <a:rPr lang="uk-UA" dirty="0" smtClean="0"/>
              <a:t>- 19 </a:t>
            </a:r>
            <a:r>
              <a:rPr lang="uk-UA" dirty="0"/>
              <a:t>лютого 2021 </a:t>
            </a:r>
            <a:r>
              <a:rPr lang="uk-UA" dirty="0" smtClean="0"/>
              <a:t>року </a:t>
            </a:r>
          </a:p>
          <a:p>
            <a:endParaRPr lang="uk-UA" dirty="0"/>
          </a:p>
          <a:p>
            <a:r>
              <a:rPr lang="uk-UA" dirty="0" smtClean="0"/>
              <a:t>отримано 1031 відповідь (з 7500+ запрошень до участі у дослідженні) = 589 об'єктів (колективних та індивідуальних)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Категорії учасників дослідження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585393"/>
            <a:ext cx="8596668" cy="3880773"/>
          </a:xfrm>
        </p:spPr>
        <p:txBody>
          <a:bodyPr>
            <a:noAutofit/>
          </a:bodyPr>
          <a:lstStyle/>
          <a:p>
            <a:pPr lvl="0"/>
            <a:r>
              <a:rPr lang="uk-UA" sz="1400" dirty="0"/>
              <a:t>ДНЗ</a:t>
            </a:r>
            <a:endParaRPr lang="ru-RU" sz="1400" dirty="0"/>
          </a:p>
          <a:p>
            <a:pPr lvl="0"/>
            <a:r>
              <a:rPr lang="uk-UA" sz="1400" dirty="0"/>
              <a:t>ЗЗСО (загальна, спеціалізована школа)</a:t>
            </a:r>
            <a:endParaRPr lang="ru-RU" sz="1400" dirty="0"/>
          </a:p>
          <a:p>
            <a:pPr lvl="0"/>
            <a:r>
              <a:rPr lang="uk-UA" sz="1400" dirty="0"/>
              <a:t>комбінований тип: ЗЗСО+ДНЗ</a:t>
            </a:r>
            <a:endParaRPr lang="ru-RU" sz="1400" dirty="0"/>
          </a:p>
          <a:p>
            <a:pPr lvl="0"/>
            <a:r>
              <a:rPr lang="uk-UA" sz="1400" dirty="0"/>
              <a:t>позашкільна освіта (будинки творчості, школи при церквах тощо)</a:t>
            </a:r>
            <a:endParaRPr lang="ru-RU" sz="1400" dirty="0"/>
          </a:p>
          <a:p>
            <a:pPr lvl="0"/>
            <a:r>
              <a:rPr lang="uk-UA" sz="1400" dirty="0"/>
              <a:t>середня спеціальна освіта (училища, коледжі, ліцеї)</a:t>
            </a:r>
            <a:endParaRPr lang="ru-RU" sz="1400" dirty="0"/>
          </a:p>
          <a:p>
            <a:pPr lvl="0"/>
            <a:r>
              <a:rPr lang="uk-UA" sz="1400" dirty="0"/>
              <a:t>ВНЗ</a:t>
            </a:r>
            <a:endParaRPr lang="ru-RU" sz="1400" dirty="0"/>
          </a:p>
          <a:p>
            <a:pPr lvl="0"/>
            <a:r>
              <a:rPr lang="uk-UA" sz="1400" dirty="0"/>
              <a:t>ОІППО / ІППО при ВНЗ</a:t>
            </a:r>
            <a:endParaRPr lang="ru-RU" sz="1400" dirty="0"/>
          </a:p>
          <a:p>
            <a:pPr lvl="0"/>
            <a:r>
              <a:rPr lang="uk-UA" sz="1400" b="1" dirty="0"/>
              <a:t>бібліотеки</a:t>
            </a:r>
            <a:endParaRPr lang="ru-RU" sz="1400" dirty="0"/>
          </a:p>
          <a:p>
            <a:pPr lvl="0"/>
            <a:r>
              <a:rPr lang="uk-UA" sz="1400" b="1" dirty="0"/>
              <a:t>активісти (громадські діячі / </a:t>
            </a:r>
            <a:r>
              <a:rPr lang="uk-UA" sz="1400" b="1" dirty="0" err="1"/>
              <a:t>фріланс</a:t>
            </a:r>
            <a:r>
              <a:rPr lang="uk-UA" sz="1400" b="1" dirty="0"/>
              <a:t>, тренери, ФОП, «тимчасово безробітні» тощо)</a:t>
            </a:r>
            <a:endParaRPr lang="ru-RU" sz="1400" dirty="0"/>
          </a:p>
          <a:p>
            <a:pPr lvl="0"/>
            <a:r>
              <a:rPr lang="uk-UA" sz="1400" b="1" dirty="0"/>
              <a:t>громадські організації (громадські ініціативи, фонди, об’єднання тощо)</a:t>
            </a:r>
            <a:endParaRPr lang="ru-RU" sz="1400" dirty="0"/>
          </a:p>
          <a:p>
            <a:pPr lvl="0"/>
            <a:r>
              <a:rPr lang="uk-UA" sz="1400" b="1" dirty="0"/>
              <a:t>медіа</a:t>
            </a:r>
            <a:endParaRPr lang="ru-RU" sz="1400" dirty="0"/>
          </a:p>
          <a:p>
            <a:pPr lvl="0"/>
            <a:r>
              <a:rPr lang="uk-UA" sz="1400" b="1" dirty="0"/>
              <a:t>держустанови (держпідприємства, місцеві органи влади, дослідні інститути НАН)</a:t>
            </a:r>
            <a:endParaRPr lang="ru-RU" sz="1400" dirty="0"/>
          </a:p>
          <a:p>
            <a:pPr lvl="0"/>
            <a:r>
              <a:rPr lang="uk-UA" sz="1400" b="1" dirty="0"/>
              <a:t>інше (церкви, музеї, приватні підприємства, комерційні курси, дитячі будинки, інтернет-магазини тощо)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1974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показники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/>
              <a:t>ІНДЕКС запровадження МО (0-25 балів):</a:t>
            </a:r>
            <a:endParaRPr lang="ru-RU" dirty="0"/>
          </a:p>
          <a:p>
            <a:pPr lvl="0"/>
            <a:r>
              <a:rPr lang="uk-UA" dirty="0"/>
              <a:t>регулярність роботи з тематикою </a:t>
            </a:r>
            <a:r>
              <a:rPr lang="uk-UA" dirty="0" err="1"/>
              <a:t>медіаосвіти</a:t>
            </a:r>
            <a:r>
              <a:rPr lang="uk-UA" dirty="0"/>
              <a:t> та </a:t>
            </a:r>
            <a:r>
              <a:rPr lang="uk-UA" dirty="0" err="1"/>
              <a:t>медіаграмотності</a:t>
            </a:r>
            <a:r>
              <a:rPr lang="uk-UA" dirty="0"/>
              <a:t> (0-2)</a:t>
            </a:r>
            <a:endParaRPr lang="ru-RU" dirty="0"/>
          </a:p>
          <a:p>
            <a:pPr lvl="0"/>
            <a:r>
              <a:rPr lang="uk-UA" dirty="0"/>
              <a:t>джерела підвищення знань зі сфери </a:t>
            </a:r>
            <a:r>
              <a:rPr lang="uk-UA" dirty="0" err="1"/>
              <a:t>медіаграмотності</a:t>
            </a:r>
            <a:r>
              <a:rPr lang="uk-UA" dirty="0"/>
              <a:t> (0-6)</a:t>
            </a:r>
            <a:endParaRPr lang="ru-RU" dirty="0"/>
          </a:p>
          <a:p>
            <a:pPr lvl="0"/>
            <a:r>
              <a:rPr lang="uk-UA" dirty="0"/>
              <a:t>аудиторії трансляції знань з </a:t>
            </a:r>
            <a:r>
              <a:rPr lang="uk-UA" dirty="0" err="1"/>
              <a:t>медіаграмотності</a:t>
            </a:r>
            <a:r>
              <a:rPr lang="uk-UA" dirty="0"/>
              <a:t> (0-12)</a:t>
            </a:r>
            <a:endParaRPr lang="ru-RU" dirty="0"/>
          </a:p>
          <a:p>
            <a:pPr lvl="0"/>
            <a:r>
              <a:rPr lang="uk-UA" dirty="0"/>
              <a:t>сумарна кількість осіб, які були аудиторією респондента на заняттях МО та МГ (0-5)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ІНДЕКС взаємодії з АУП (0-9 балів):</a:t>
            </a:r>
            <a:endParaRPr lang="ru-RU" dirty="0"/>
          </a:p>
          <a:p>
            <a:pPr lvl="0"/>
            <a:r>
              <a:rPr lang="uk-UA" dirty="0"/>
              <a:t>кількість відвіданих заходів АУП (0-3)</a:t>
            </a:r>
            <a:endParaRPr lang="ru-RU" dirty="0"/>
          </a:p>
          <a:p>
            <a:pPr lvl="0"/>
            <a:r>
              <a:rPr lang="uk-UA" dirty="0"/>
              <a:t>кількість опрацьованих друкованих / електронних видань АУП (0-3)</a:t>
            </a:r>
            <a:endParaRPr lang="ru-RU" dirty="0"/>
          </a:p>
          <a:p>
            <a:pPr lvl="0"/>
            <a:r>
              <a:rPr lang="uk-UA" dirty="0"/>
              <a:t>відвідування сайту та </a:t>
            </a:r>
            <a:r>
              <a:rPr lang="uk-UA" dirty="0" err="1"/>
              <a:t>медіаосвітнього</a:t>
            </a:r>
            <a:r>
              <a:rPr lang="uk-UA" dirty="0"/>
              <a:t> порталу АУП (0-2)</a:t>
            </a:r>
            <a:endParaRPr lang="ru-RU" dirty="0"/>
          </a:p>
          <a:p>
            <a:pPr lvl="0"/>
            <a:r>
              <a:rPr lang="uk-UA" dirty="0"/>
              <a:t>отримування електронного бюлетеню АУП (0-1)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0463"/>
          </a:xfrm>
        </p:spPr>
        <p:txBody>
          <a:bodyPr/>
          <a:lstStyle/>
          <a:p>
            <a:r>
              <a:rPr lang="uk-UA" dirty="0" smtClean="0"/>
              <a:t>Основні результати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490063"/>
            <a:ext cx="8596668" cy="5205705"/>
          </a:xfrm>
        </p:spPr>
        <p:txBody>
          <a:bodyPr/>
          <a:lstStyle/>
          <a:p>
            <a:pPr algn="just"/>
            <a:r>
              <a:rPr lang="uk-UA" b="1" dirty="0"/>
              <a:t>Знайомство</a:t>
            </a:r>
            <a:r>
              <a:rPr lang="uk-UA" dirty="0"/>
              <a:t> з Академією української преси в наших респондентів відбулось переважно двома способами: «</a:t>
            </a:r>
            <a:r>
              <a:rPr lang="uk-UA" i="1" dirty="0"/>
              <a:t>через колег або знайомих</a:t>
            </a:r>
            <a:r>
              <a:rPr lang="uk-UA" dirty="0"/>
              <a:t>» (36%) або «</a:t>
            </a:r>
            <a:r>
              <a:rPr lang="uk-UA" i="1" dirty="0"/>
              <a:t>самостійно в мережі</a:t>
            </a:r>
            <a:r>
              <a:rPr lang="uk-UA" dirty="0"/>
              <a:t>» (33%) – це вказує на важливий фактор як соціально-мережевого розповсюдження інформації про діяльність АУП, так і важливий ефект представленості даної організації в Інтернет-просторі в такому вигляді, який доступний для пошуку та використання ресурсів зацікавленими користувачами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1631272500"/>
              </p:ext>
            </p:extLst>
          </p:nvPr>
        </p:nvGraphicFramePr>
        <p:xfrm>
          <a:off x="2300748" y="3464499"/>
          <a:ext cx="5611229" cy="323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80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76981"/>
            <a:ext cx="8596668" cy="5864381"/>
          </a:xfrm>
        </p:spPr>
        <p:txBody>
          <a:bodyPr/>
          <a:lstStyle/>
          <a:p>
            <a:r>
              <a:rPr lang="uk-UA" dirty="0"/>
              <a:t>За </a:t>
            </a:r>
            <a:r>
              <a:rPr lang="uk-UA" b="1" dirty="0"/>
              <a:t>кількістю відвіданих заходів</a:t>
            </a:r>
            <a:r>
              <a:rPr lang="uk-UA" dirty="0"/>
              <a:t> АУП розподіл відповідей є наступним</a:t>
            </a:r>
            <a:r>
              <a:rPr lang="uk-UA" dirty="0" smtClean="0"/>
              <a:t>:</a:t>
            </a:r>
          </a:p>
          <a:p>
            <a:pPr marL="0" indent="0" algn="just">
              <a:buNone/>
            </a:pPr>
            <a:r>
              <a:rPr lang="uk-UA" dirty="0"/>
              <a:t>Доволі значна частка представників аудиторії АУП (39%) відвідали від трьох до шести заходів АУП, і доволі багато з них ще лише починають активно залучатися до участі у заходах АУП (32%), відвідавши по 1-2 заходи.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2546295852"/>
              </p:ext>
            </p:extLst>
          </p:nvPr>
        </p:nvGraphicFramePr>
        <p:xfrm>
          <a:off x="1863354" y="1858297"/>
          <a:ext cx="6224628" cy="4041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207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442452"/>
            <a:ext cx="8596668" cy="6032089"/>
          </a:xfrm>
        </p:spPr>
        <p:txBody>
          <a:bodyPr>
            <a:normAutofit/>
          </a:bodyPr>
          <a:lstStyle/>
          <a:p>
            <a:r>
              <a:rPr lang="uk-UA" dirty="0"/>
              <a:t>Ознайомились з більшістю видань АУП 37% опитаних, від трьох до шести видань потрапили до уваги 31% респондентів, а п’ята частина представників аудиторії лише починають знайомитись із друкованими та електронними виданнями </a:t>
            </a:r>
            <a:r>
              <a:rPr lang="uk-UA" dirty="0" smtClean="0"/>
              <a:t>АУП</a:t>
            </a:r>
            <a:r>
              <a:rPr lang="uk-UA" dirty="0"/>
              <a:t>.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Трохи </a:t>
            </a:r>
            <a:r>
              <a:rPr lang="uk-UA" dirty="0"/>
              <a:t>більше половини респондентів відзначають використання видань на тематику </a:t>
            </a:r>
            <a:r>
              <a:rPr lang="uk-UA" dirty="0" err="1"/>
              <a:t>медіаграмотності</a:t>
            </a:r>
            <a:r>
              <a:rPr lang="uk-UA" dirty="0"/>
              <a:t> у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мовно-гуманітарному циклі предметів </a:t>
            </a:r>
            <a:r>
              <a:rPr lang="uk-UA" dirty="0"/>
              <a:t>(51%), доволі високим є відсоток перегляду «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 видань</a:t>
            </a:r>
            <a:r>
              <a:rPr lang="uk-UA" dirty="0"/>
              <a:t>» (45%) </a:t>
            </a:r>
            <a:r>
              <a:rPr lang="uk-UA" dirty="0" smtClean="0"/>
              <a:t>– </a:t>
            </a:r>
            <a:r>
              <a:rPr lang="uk-UA" dirty="0"/>
              <a:t>тих, які не потрапили до пропонованого </a:t>
            </a:r>
            <a:r>
              <a:rPr lang="uk-UA" dirty="0" smtClean="0"/>
              <a:t>в опитувальнику переліку.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416995649"/>
              </p:ext>
            </p:extLst>
          </p:nvPr>
        </p:nvGraphicFramePr>
        <p:xfrm>
          <a:off x="2121582" y="1533831"/>
          <a:ext cx="5708171" cy="4079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445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471949"/>
            <a:ext cx="8596668" cy="6179574"/>
          </a:xfrm>
        </p:spPr>
        <p:txBody>
          <a:bodyPr/>
          <a:lstStyle/>
          <a:p>
            <a:pPr algn="just"/>
            <a:r>
              <a:rPr lang="uk-UA" dirty="0"/>
              <a:t>Майже однаковою популярністю користуються видання з </a:t>
            </a:r>
            <a:r>
              <a:rPr lang="uk-UA" dirty="0" err="1"/>
              <a:t>медіаграмотності</a:t>
            </a:r>
            <a:r>
              <a:rPr lang="uk-UA" dirty="0"/>
              <a:t> у мистецтві та мистецтвознавстві (27%), з </a:t>
            </a:r>
            <a:r>
              <a:rPr lang="uk-UA" dirty="0" err="1"/>
              <a:t>медіаграмотності</a:t>
            </a:r>
            <a:r>
              <a:rPr lang="uk-UA" dirty="0"/>
              <a:t> для батьків (25%) та </a:t>
            </a:r>
            <a:r>
              <a:rPr lang="uk-UA" dirty="0" err="1"/>
              <a:t>медіаграмотності</a:t>
            </a:r>
            <a:r>
              <a:rPr lang="uk-UA" dirty="0"/>
              <a:t> у початковій школі (24</a:t>
            </a:r>
            <a:r>
              <a:rPr lang="uk-UA" dirty="0" smtClean="0"/>
              <a:t>%):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just"/>
            <a:r>
              <a:rPr lang="uk-UA" dirty="0" smtClean="0"/>
              <a:t>Значна </a:t>
            </a:r>
            <a:r>
              <a:rPr lang="uk-UA" dirty="0"/>
              <a:t>частина опитаних відвідує обидва Інтернет-ресурси АУП (41%), четверта частина відвідує лише сайт, а п’ята частина не знає про існування цих ресурсів </a:t>
            </a:r>
            <a:r>
              <a:rPr lang="uk-UA" dirty="0" smtClean="0"/>
              <a:t>АУП. </a:t>
            </a:r>
            <a:r>
              <a:rPr lang="uk-UA" dirty="0"/>
              <a:t>63% респондентів отримують бюлетень АУП, 31% не отримують, а 6% вагаються відповісти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824" y="1473531"/>
            <a:ext cx="6124575" cy="3586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769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471948"/>
            <a:ext cx="8596668" cy="5943599"/>
          </a:xfrm>
        </p:spPr>
        <p:txBody>
          <a:bodyPr>
            <a:normAutofit/>
          </a:bodyPr>
          <a:lstStyle/>
          <a:p>
            <a:r>
              <a:rPr lang="uk-UA" dirty="0"/>
              <a:t>41% опитаних постійно працюють наразі з тематикою </a:t>
            </a:r>
            <a:r>
              <a:rPr lang="uk-UA" dirty="0" err="1"/>
              <a:t>медіаосвітнього</a:t>
            </a:r>
            <a:r>
              <a:rPr lang="uk-UA" dirty="0"/>
              <a:t> напрямку, 49% - час від часу працюють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just"/>
            <a:r>
              <a:rPr lang="uk-UA" dirty="0"/>
              <a:t>П</a:t>
            </a:r>
            <a:r>
              <a:rPr lang="uk-UA" dirty="0" smtClean="0"/>
              <a:t>ереважна </a:t>
            </a:r>
            <a:r>
              <a:rPr lang="uk-UA" dirty="0"/>
              <a:t>більшість представників аудиторії АУП використовують саме її ресурси </a:t>
            </a:r>
            <a:r>
              <a:rPr lang="uk-UA" dirty="0" smtClean="0"/>
              <a:t>для </a:t>
            </a:r>
            <a:r>
              <a:rPr lang="uk-UA" b="1" i="1" dirty="0" smtClean="0"/>
              <a:t>підвищення</a:t>
            </a:r>
            <a:r>
              <a:rPr lang="uk-UA" dirty="0" smtClean="0"/>
              <a:t> </a:t>
            </a:r>
            <a:r>
              <a:rPr lang="uk-UA" b="1" i="1" dirty="0"/>
              <a:t>знань зі сфери </a:t>
            </a:r>
            <a:r>
              <a:rPr lang="uk-UA" b="1" i="1" dirty="0" err="1"/>
              <a:t>медіаграмотності</a:t>
            </a:r>
            <a:r>
              <a:rPr lang="uk-UA" b="1" i="1" dirty="0"/>
              <a:t> </a:t>
            </a:r>
            <a:r>
              <a:rPr lang="uk-UA" dirty="0" smtClean="0"/>
              <a:t>(78</a:t>
            </a:r>
            <a:r>
              <a:rPr lang="uk-UA" dirty="0"/>
              <a:t>% - матеріали тренінгів, 57% - матеріали сайтів</a:t>
            </a:r>
            <a:r>
              <a:rPr lang="uk-UA" dirty="0" smtClean="0"/>
              <a:t>), </a:t>
            </a:r>
            <a:r>
              <a:rPr lang="uk-UA" dirty="0"/>
              <a:t>ще 22% користуються сайтами, а 17% - матеріалами інших </a:t>
            </a:r>
            <a:r>
              <a:rPr lang="uk-UA" dirty="0" smtClean="0"/>
              <a:t>організацій (</a:t>
            </a:r>
            <a:r>
              <a:rPr lang="en-US" dirty="0" smtClean="0"/>
              <a:t>IREX, Detector media, </a:t>
            </a:r>
            <a:r>
              <a:rPr lang="uk-UA" dirty="0" smtClean="0"/>
              <a:t>«По той бік новин», «Без Брехні», </a:t>
            </a:r>
            <a:r>
              <a:rPr lang="en-US" dirty="0" smtClean="0"/>
              <a:t>Stop Fake, </a:t>
            </a:r>
            <a:r>
              <a:rPr lang="uk-UA" dirty="0"/>
              <a:t>Інститут масової </a:t>
            </a:r>
            <a:r>
              <a:rPr lang="uk-UA" dirty="0" smtClean="0"/>
              <a:t>інформації</a:t>
            </a:r>
            <a:r>
              <a:rPr lang="en-US" dirty="0" smtClean="0"/>
              <a:t> </a:t>
            </a:r>
            <a:r>
              <a:rPr lang="uk-UA" dirty="0" smtClean="0"/>
              <a:t>та ін.)</a:t>
            </a:r>
            <a:endParaRPr lang="ru-RU" dirty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321936766"/>
              </p:ext>
            </p:extLst>
          </p:nvPr>
        </p:nvGraphicFramePr>
        <p:xfrm>
          <a:off x="2389784" y="1157749"/>
          <a:ext cx="5171768" cy="320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4723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898</Words>
  <Application>Microsoft Office PowerPoint</Application>
  <PresentationFormat>Широкий екран</PresentationFormat>
  <Paragraphs>116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ЗАПРОВАДЖЕННЯ МЕДІАОСВІТИ В УКРАЇНІ</vt:lpstr>
      <vt:lpstr>Вихідні методологічні параметри дослідження</vt:lpstr>
      <vt:lpstr>Категорії учасників дослідження</vt:lpstr>
      <vt:lpstr>Основні показники</vt:lpstr>
      <vt:lpstr>Основні результати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Висновки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ЗАПРОВАДЖЕННЯ МЕДІАОСВІТИ В УКРАЇНІ</dc:title>
  <dc:creator>Ольга</dc:creator>
  <cp:lastModifiedBy>Ольга</cp:lastModifiedBy>
  <cp:revision>15</cp:revision>
  <dcterms:created xsi:type="dcterms:W3CDTF">2021-08-12T10:01:04Z</dcterms:created>
  <dcterms:modified xsi:type="dcterms:W3CDTF">2021-08-12T10:43:39Z</dcterms:modified>
</cp:coreProperties>
</file>